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 id="262"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75C04CD-FAF8-4BB8-9F45-097CC4785A9D}" type="datetimeFigureOut">
              <a:rPr lang="en-GB" smtClean="0"/>
              <a:t>09/03/2026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2D61F0-DECF-4EE4-8738-777AEC020B12}" type="slidenum">
              <a:rPr lang="en-GB" smtClean="0"/>
              <a:t>‹#›</a:t>
            </a:fld>
            <a:endParaRPr lang="en-GB"/>
          </a:p>
        </p:txBody>
      </p:sp>
    </p:spTree>
    <p:extLst>
      <p:ext uri="{BB962C8B-B14F-4D97-AF65-F5344CB8AC3E}">
        <p14:creationId xmlns:p14="http://schemas.microsoft.com/office/powerpoint/2010/main" val="3975872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75C04CD-FAF8-4BB8-9F45-097CC4785A9D}" type="datetimeFigureOut">
              <a:rPr lang="en-GB" smtClean="0"/>
              <a:t>09/03/2026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2D61F0-DECF-4EE4-8738-777AEC020B12}" type="slidenum">
              <a:rPr lang="en-GB" smtClean="0"/>
              <a:t>‹#›</a:t>
            </a:fld>
            <a:endParaRPr lang="en-GB"/>
          </a:p>
        </p:txBody>
      </p:sp>
    </p:spTree>
    <p:extLst>
      <p:ext uri="{BB962C8B-B14F-4D97-AF65-F5344CB8AC3E}">
        <p14:creationId xmlns:p14="http://schemas.microsoft.com/office/powerpoint/2010/main" val="5026589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75C04CD-FAF8-4BB8-9F45-097CC4785A9D}" type="datetimeFigureOut">
              <a:rPr lang="en-GB" smtClean="0"/>
              <a:t>09/03/2026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2D61F0-DECF-4EE4-8738-777AEC020B12}" type="slidenum">
              <a:rPr lang="en-GB" smtClean="0"/>
              <a:t>‹#›</a:t>
            </a:fld>
            <a:endParaRPr lang="en-GB"/>
          </a:p>
        </p:txBody>
      </p:sp>
    </p:spTree>
    <p:extLst>
      <p:ext uri="{BB962C8B-B14F-4D97-AF65-F5344CB8AC3E}">
        <p14:creationId xmlns:p14="http://schemas.microsoft.com/office/powerpoint/2010/main" val="27300612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75C04CD-FAF8-4BB8-9F45-097CC4785A9D}" type="datetimeFigureOut">
              <a:rPr lang="en-GB" smtClean="0"/>
              <a:t>09/03/2026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2D61F0-DECF-4EE4-8738-777AEC020B12}" type="slidenum">
              <a:rPr lang="en-GB" smtClean="0"/>
              <a:t>‹#›</a:t>
            </a:fld>
            <a:endParaRPr lang="en-GB"/>
          </a:p>
        </p:txBody>
      </p:sp>
    </p:spTree>
    <p:extLst>
      <p:ext uri="{BB962C8B-B14F-4D97-AF65-F5344CB8AC3E}">
        <p14:creationId xmlns:p14="http://schemas.microsoft.com/office/powerpoint/2010/main" val="9753917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75C04CD-FAF8-4BB8-9F45-097CC4785A9D}" type="datetimeFigureOut">
              <a:rPr lang="en-GB" smtClean="0"/>
              <a:t>09/03/2026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42D61F0-DECF-4EE4-8738-777AEC020B12}" type="slidenum">
              <a:rPr lang="en-GB" smtClean="0"/>
              <a:t>‹#›</a:t>
            </a:fld>
            <a:endParaRPr lang="en-GB"/>
          </a:p>
        </p:txBody>
      </p:sp>
    </p:spTree>
    <p:extLst>
      <p:ext uri="{BB962C8B-B14F-4D97-AF65-F5344CB8AC3E}">
        <p14:creationId xmlns:p14="http://schemas.microsoft.com/office/powerpoint/2010/main" val="32014547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75C04CD-FAF8-4BB8-9F45-097CC4785A9D}" type="datetimeFigureOut">
              <a:rPr lang="en-GB" smtClean="0"/>
              <a:t>09/03/2026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42D61F0-DECF-4EE4-8738-777AEC020B12}" type="slidenum">
              <a:rPr lang="en-GB" smtClean="0"/>
              <a:t>‹#›</a:t>
            </a:fld>
            <a:endParaRPr lang="en-GB"/>
          </a:p>
        </p:txBody>
      </p:sp>
    </p:spTree>
    <p:extLst>
      <p:ext uri="{BB962C8B-B14F-4D97-AF65-F5344CB8AC3E}">
        <p14:creationId xmlns:p14="http://schemas.microsoft.com/office/powerpoint/2010/main" val="17535586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5C04CD-FAF8-4BB8-9F45-097CC4785A9D}" type="datetimeFigureOut">
              <a:rPr lang="en-GB" smtClean="0"/>
              <a:t>09/03/2026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42D61F0-DECF-4EE4-8738-777AEC020B12}" type="slidenum">
              <a:rPr lang="en-GB" smtClean="0"/>
              <a:t>‹#›</a:t>
            </a:fld>
            <a:endParaRPr lang="en-GB"/>
          </a:p>
        </p:txBody>
      </p:sp>
    </p:spTree>
    <p:extLst>
      <p:ext uri="{BB962C8B-B14F-4D97-AF65-F5344CB8AC3E}">
        <p14:creationId xmlns:p14="http://schemas.microsoft.com/office/powerpoint/2010/main" val="4509253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75C04CD-FAF8-4BB8-9F45-097CC4785A9D}" type="datetimeFigureOut">
              <a:rPr lang="en-GB" smtClean="0"/>
              <a:t>09/03/2026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2D61F0-DECF-4EE4-8738-777AEC020B12}" type="slidenum">
              <a:rPr lang="en-GB" smtClean="0"/>
              <a:t>‹#›</a:t>
            </a:fld>
            <a:endParaRPr lang="en-GB"/>
          </a:p>
        </p:txBody>
      </p:sp>
    </p:spTree>
    <p:extLst>
      <p:ext uri="{BB962C8B-B14F-4D97-AF65-F5344CB8AC3E}">
        <p14:creationId xmlns:p14="http://schemas.microsoft.com/office/powerpoint/2010/main" val="27618702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75C04CD-FAF8-4BB8-9F45-097CC4785A9D}" type="datetimeFigureOut">
              <a:rPr lang="en-GB" smtClean="0"/>
              <a:t>09/03/2026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2D61F0-DECF-4EE4-8738-777AEC020B12}" type="slidenum">
              <a:rPr lang="en-GB" smtClean="0"/>
              <a:t>‹#›</a:t>
            </a:fld>
            <a:endParaRPr lang="en-GB"/>
          </a:p>
        </p:txBody>
      </p:sp>
    </p:spTree>
    <p:extLst>
      <p:ext uri="{BB962C8B-B14F-4D97-AF65-F5344CB8AC3E}">
        <p14:creationId xmlns:p14="http://schemas.microsoft.com/office/powerpoint/2010/main" val="3510748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75C04CD-FAF8-4BB8-9F45-097CC4785A9D}" type="datetimeFigureOut">
              <a:rPr lang="en-GB" smtClean="0"/>
              <a:t>09/03/2026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2D61F0-DECF-4EE4-8738-777AEC020B12}" type="slidenum">
              <a:rPr lang="en-GB" smtClean="0"/>
              <a:t>‹#›</a:t>
            </a:fld>
            <a:endParaRPr lang="en-GB"/>
          </a:p>
        </p:txBody>
      </p:sp>
    </p:spTree>
    <p:extLst>
      <p:ext uri="{BB962C8B-B14F-4D97-AF65-F5344CB8AC3E}">
        <p14:creationId xmlns:p14="http://schemas.microsoft.com/office/powerpoint/2010/main" val="10772361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75C04CD-FAF8-4BB8-9F45-097CC4785A9D}" type="datetimeFigureOut">
              <a:rPr lang="en-GB" smtClean="0"/>
              <a:t>09/03/2026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2D61F0-DECF-4EE4-8738-777AEC020B12}" type="slidenum">
              <a:rPr lang="en-GB" smtClean="0"/>
              <a:t>‹#›</a:t>
            </a:fld>
            <a:endParaRPr lang="en-GB"/>
          </a:p>
        </p:txBody>
      </p:sp>
    </p:spTree>
    <p:extLst>
      <p:ext uri="{BB962C8B-B14F-4D97-AF65-F5344CB8AC3E}">
        <p14:creationId xmlns:p14="http://schemas.microsoft.com/office/powerpoint/2010/main" val="997114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5C04CD-FAF8-4BB8-9F45-097CC4785A9D}" type="datetimeFigureOut">
              <a:rPr lang="en-GB" smtClean="0"/>
              <a:t>09/03/2026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2D61F0-DECF-4EE4-8738-777AEC020B12}" type="slidenum">
              <a:rPr lang="en-GB" smtClean="0"/>
              <a:t>‹#›</a:t>
            </a:fld>
            <a:endParaRPr lang="en-GB"/>
          </a:p>
        </p:txBody>
      </p:sp>
    </p:spTree>
    <p:extLst>
      <p:ext uri="{BB962C8B-B14F-4D97-AF65-F5344CB8AC3E}">
        <p14:creationId xmlns:p14="http://schemas.microsoft.com/office/powerpoint/2010/main" val="3299773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8000" b="1" dirty="0"/>
              <a:t>No Outsiders</a:t>
            </a:r>
          </a:p>
        </p:txBody>
      </p:sp>
      <p:sp>
        <p:nvSpPr>
          <p:cNvPr id="3" name="Subtitle 2"/>
          <p:cNvSpPr>
            <a:spLocks noGrp="1"/>
          </p:cNvSpPr>
          <p:nvPr>
            <p:ph type="subTitle" idx="1"/>
          </p:nvPr>
        </p:nvSpPr>
        <p:spPr/>
        <p:txBody>
          <a:bodyPr>
            <a:normAutofit/>
          </a:bodyPr>
          <a:lstStyle/>
          <a:p>
            <a:endParaRPr lang="en-GB" sz="3600" dirty="0"/>
          </a:p>
          <a:p>
            <a:r>
              <a:rPr lang="en-GB" sz="3600" dirty="0"/>
              <a:t>We Belong Here</a:t>
            </a:r>
          </a:p>
        </p:txBody>
      </p:sp>
    </p:spTree>
    <p:extLst>
      <p:ext uri="{BB962C8B-B14F-4D97-AF65-F5344CB8AC3E}">
        <p14:creationId xmlns:p14="http://schemas.microsoft.com/office/powerpoint/2010/main" val="11241032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p:cNvPicPr>
            <a:picLocks noGrp="1" noChangeAspect="1"/>
          </p:cNvPicPr>
          <p:nvPr>
            <p:ph idx="1"/>
          </p:nvPr>
        </p:nvPicPr>
        <p:blipFill>
          <a:blip r:embed="rId2"/>
          <a:stretch>
            <a:fillRect/>
          </a:stretch>
        </p:blipFill>
        <p:spPr>
          <a:xfrm>
            <a:off x="2303585" y="1134208"/>
            <a:ext cx="7455877" cy="5042755"/>
          </a:xfrm>
          <a:prstGeom prst="rect">
            <a:avLst/>
          </a:prstGeom>
        </p:spPr>
      </p:pic>
    </p:spTree>
    <p:extLst>
      <p:ext uri="{BB962C8B-B14F-4D97-AF65-F5344CB8AC3E}">
        <p14:creationId xmlns:p14="http://schemas.microsoft.com/office/powerpoint/2010/main" val="27556655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What is ‘No Outsiders’?</a:t>
            </a:r>
          </a:p>
        </p:txBody>
      </p:sp>
      <p:sp>
        <p:nvSpPr>
          <p:cNvPr id="3" name="Content Placeholder 2"/>
          <p:cNvSpPr>
            <a:spLocks noGrp="1"/>
          </p:cNvSpPr>
          <p:nvPr>
            <p:ph idx="1"/>
          </p:nvPr>
        </p:nvSpPr>
        <p:spPr/>
        <p:txBody>
          <a:bodyPr>
            <a:normAutofit lnSpcReduction="10000"/>
          </a:bodyPr>
          <a:lstStyle/>
          <a:p>
            <a:pPr marL="0" indent="0">
              <a:buNone/>
            </a:pPr>
            <a:r>
              <a:rPr lang="en-GB" sz="4000" dirty="0"/>
              <a:t>“We have to be delivering a curriculum that enables children to understand the benefits that exist in a society where diversity and difference are celebrated. Furthermore we need our children to be part of that society – we may have to sell it to them, that desire may not come naturally.”</a:t>
            </a:r>
          </a:p>
          <a:p>
            <a:pPr marL="0" indent="0">
              <a:buNone/>
            </a:pPr>
            <a:r>
              <a:rPr lang="en-GB" sz="4000" dirty="0"/>
              <a:t>Andrew </a:t>
            </a:r>
            <a:r>
              <a:rPr lang="en-GB" sz="4000" dirty="0" err="1"/>
              <a:t>Moffat</a:t>
            </a:r>
            <a:r>
              <a:rPr lang="en-GB" sz="4000" dirty="0"/>
              <a:t>, No Outsiders 2016</a:t>
            </a:r>
          </a:p>
        </p:txBody>
      </p:sp>
    </p:spTree>
    <p:extLst>
      <p:ext uri="{BB962C8B-B14F-4D97-AF65-F5344CB8AC3E}">
        <p14:creationId xmlns:p14="http://schemas.microsoft.com/office/powerpoint/2010/main" val="588706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What is ‘No Outsiders’?</a:t>
            </a:r>
          </a:p>
        </p:txBody>
      </p:sp>
      <p:sp>
        <p:nvSpPr>
          <p:cNvPr id="3" name="Content Placeholder 2"/>
          <p:cNvSpPr>
            <a:spLocks noGrp="1"/>
          </p:cNvSpPr>
          <p:nvPr>
            <p:ph idx="1"/>
          </p:nvPr>
        </p:nvSpPr>
        <p:spPr/>
        <p:txBody>
          <a:bodyPr>
            <a:noAutofit/>
          </a:bodyPr>
          <a:lstStyle/>
          <a:p>
            <a:r>
              <a:rPr lang="en-GB" sz="4400" dirty="0"/>
              <a:t>No Outsiders is an ethos which fits in with our values</a:t>
            </a:r>
          </a:p>
          <a:p>
            <a:r>
              <a:rPr lang="en-GB" sz="4400" dirty="0"/>
              <a:t>We teach a series of ‘No Outsiders’ lessons to children which are all based on picture books</a:t>
            </a:r>
          </a:p>
          <a:p>
            <a:r>
              <a:rPr lang="en-GB" sz="4400" dirty="0"/>
              <a:t>We cover all the protected characteristics of the Equalities Act 2010</a:t>
            </a:r>
          </a:p>
        </p:txBody>
      </p:sp>
    </p:spTree>
    <p:extLst>
      <p:ext uri="{BB962C8B-B14F-4D97-AF65-F5344CB8AC3E}">
        <p14:creationId xmlns:p14="http://schemas.microsoft.com/office/powerpoint/2010/main" val="2329995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u="sng" dirty="0"/>
              <a:t>Why ‘No Outsiders’?</a:t>
            </a:r>
          </a:p>
        </p:txBody>
      </p:sp>
      <p:sp>
        <p:nvSpPr>
          <p:cNvPr id="3" name="Content Placeholder 2"/>
          <p:cNvSpPr>
            <a:spLocks noGrp="1"/>
          </p:cNvSpPr>
          <p:nvPr>
            <p:ph idx="1"/>
          </p:nvPr>
        </p:nvSpPr>
        <p:spPr/>
        <p:txBody>
          <a:bodyPr>
            <a:normAutofit fontScale="62500" lnSpcReduction="20000"/>
          </a:bodyPr>
          <a:lstStyle/>
          <a:p>
            <a:pPr marL="0" indent="0">
              <a:buNone/>
            </a:pPr>
            <a:r>
              <a:rPr lang="en-GB" sz="4500" dirty="0"/>
              <a:t>No Outsiders aims to develop the ethos of the school into one where EVERY member of the school community, as well as EVERY visitor through our doors, feels welcome and able to be themselves without fear of discrimination. This helps us to prepare children for the next stage in their lives and for life in modern Britain.</a:t>
            </a:r>
          </a:p>
          <a:p>
            <a:pPr marL="0" indent="0">
              <a:buNone/>
            </a:pPr>
            <a:endParaRPr lang="en-GB" dirty="0"/>
          </a:p>
          <a:p>
            <a:r>
              <a:rPr lang="en-GB" sz="5100" dirty="0"/>
              <a:t>We teach about:</a:t>
            </a:r>
          </a:p>
          <a:p>
            <a:r>
              <a:rPr lang="en-GB" sz="5100" dirty="0"/>
              <a:t>Difference and diversity</a:t>
            </a:r>
          </a:p>
          <a:p>
            <a:r>
              <a:rPr lang="en-GB" sz="5100" dirty="0"/>
              <a:t>Equality</a:t>
            </a:r>
          </a:p>
          <a:p>
            <a:r>
              <a:rPr lang="en-GB" sz="5100" dirty="0"/>
              <a:t>Acceptance</a:t>
            </a:r>
          </a:p>
          <a:p>
            <a:r>
              <a:rPr lang="en-GB" sz="5100" dirty="0"/>
              <a:t>How to challenge discrimination</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3818917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No Outsiders at Great Wilbraham</a:t>
            </a:r>
          </a:p>
        </p:txBody>
      </p:sp>
      <p:sp>
        <p:nvSpPr>
          <p:cNvPr id="3" name="Content Placeholder 2"/>
          <p:cNvSpPr>
            <a:spLocks noGrp="1"/>
          </p:cNvSpPr>
          <p:nvPr>
            <p:ph idx="1"/>
          </p:nvPr>
        </p:nvSpPr>
        <p:spPr/>
        <p:txBody>
          <a:bodyPr>
            <a:normAutofit/>
          </a:bodyPr>
          <a:lstStyle/>
          <a:p>
            <a:r>
              <a:rPr lang="en-GB" sz="4400" dirty="0"/>
              <a:t>6 lessons a year – one per half-term</a:t>
            </a:r>
          </a:p>
          <a:p>
            <a:r>
              <a:rPr lang="en-GB" sz="4400" dirty="0"/>
              <a:t>Parents will always be given the opportunity to be involved</a:t>
            </a:r>
          </a:p>
          <a:p>
            <a:r>
              <a:rPr lang="en-GB" sz="4400" dirty="0"/>
              <a:t>Spreading inclusivity and diversity through the community</a:t>
            </a:r>
          </a:p>
        </p:txBody>
      </p:sp>
    </p:spTree>
    <p:extLst>
      <p:ext uri="{BB962C8B-B14F-4D97-AF65-F5344CB8AC3E}">
        <p14:creationId xmlns:p14="http://schemas.microsoft.com/office/powerpoint/2010/main" val="2714441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The texts…</a:t>
            </a:r>
          </a:p>
        </p:txBody>
      </p:sp>
      <p:sp>
        <p:nvSpPr>
          <p:cNvPr id="3" name="Content Placeholder 2"/>
          <p:cNvSpPr>
            <a:spLocks noGrp="1"/>
          </p:cNvSpPr>
          <p:nvPr>
            <p:ph idx="1"/>
          </p:nvPr>
        </p:nvSpPr>
        <p:spPr/>
        <p:txBody>
          <a:bodyPr/>
          <a:lstStyle/>
          <a:p>
            <a:r>
              <a:rPr lang="en-GB" sz="4400" dirty="0"/>
              <a:t>These are all laid out for your viewing afterwards</a:t>
            </a:r>
          </a:p>
          <a:p>
            <a:pPr marL="0" indent="0">
              <a:buNone/>
            </a:pPr>
            <a:endParaRPr lang="en-GB" sz="4400" dirty="0"/>
          </a:p>
          <a:p>
            <a:r>
              <a:rPr lang="en-GB" sz="4400" dirty="0"/>
              <a:t>I will read you this one called The </a:t>
            </a:r>
            <a:r>
              <a:rPr lang="en-GB" sz="4400"/>
              <a:t>Island.</a:t>
            </a:r>
          </a:p>
          <a:p>
            <a:endParaRPr lang="en-GB" sz="4400" dirty="0"/>
          </a:p>
          <a:p>
            <a:r>
              <a:rPr lang="en-GB" sz="4400" dirty="0"/>
              <a:t>Let’s look at the lesson plan.</a:t>
            </a:r>
          </a:p>
          <a:p>
            <a:endParaRPr lang="en-GB" dirty="0"/>
          </a:p>
          <a:p>
            <a:pPr marL="0" indent="0">
              <a:buNone/>
            </a:pPr>
            <a:endParaRPr lang="en-GB" dirty="0"/>
          </a:p>
        </p:txBody>
      </p:sp>
    </p:spTree>
    <p:extLst>
      <p:ext uri="{BB962C8B-B14F-4D97-AF65-F5344CB8AC3E}">
        <p14:creationId xmlns:p14="http://schemas.microsoft.com/office/powerpoint/2010/main" val="29713845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TotalTime>
  <Words>257</Words>
  <Application>Microsoft Office PowerPoint</Application>
  <PresentationFormat>Widescreen</PresentationFormat>
  <Paragraphs>28</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No Outsiders</vt:lpstr>
      <vt:lpstr>PowerPoint Presentation</vt:lpstr>
      <vt:lpstr>What is ‘No Outsiders’?</vt:lpstr>
      <vt:lpstr>What is ‘No Outsiders’?</vt:lpstr>
      <vt:lpstr>Why ‘No Outsiders’?</vt:lpstr>
      <vt:lpstr>No Outsiders at Great Wilbraham</vt:lpstr>
      <vt:lpstr>The texts…</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Outsiders</dc:title>
  <dc:creator>David Sandford</dc:creator>
  <cp:lastModifiedBy>Sandford David</cp:lastModifiedBy>
  <cp:revision>5</cp:revision>
  <dcterms:created xsi:type="dcterms:W3CDTF">2024-11-21T08:10:49Z</dcterms:created>
  <dcterms:modified xsi:type="dcterms:W3CDTF">2026-03-09T17:49:25Z</dcterms:modified>
</cp:coreProperties>
</file>